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60" r:id="rId3"/>
    <p:sldId id="257" r:id="rId4"/>
    <p:sldId id="264" r:id="rId5"/>
    <p:sldId id="267" r:id="rId6"/>
    <p:sldId id="266" r:id="rId7"/>
    <p:sldId id="262" r:id="rId8"/>
    <p:sldId id="265" r:id="rId9"/>
    <p:sldId id="263" r:id="rId10"/>
    <p:sldId id="268" r:id="rId11"/>
    <p:sldId id="26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58724AB-9DB8-400E-89BC-7511F917D920}">
          <p14:sldIdLst>
            <p14:sldId id="256"/>
            <p14:sldId id="260"/>
            <p14:sldId id="257"/>
            <p14:sldId id="264"/>
            <p14:sldId id="267"/>
            <p14:sldId id="266"/>
            <p14:sldId id="262"/>
            <p14:sldId id="265"/>
            <p14:sldId id="263"/>
            <p14:sldId id="268"/>
            <p14:sldId id="26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84" d="100"/>
          <a:sy n="84" d="100"/>
        </p:scale>
        <p:origin x="61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2btbl\Desktop\AZSG__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Flame</a:t>
            </a:r>
            <a:r>
              <a:rPr lang="en-US" sz="20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Temp. vs. O/F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star"/>
            <c:size val="6"/>
            <c:spPr>
              <a:noFill/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Sheet2!$L$4:$L$34</c:f>
              <c:numCache>
                <c:formatCode>General</c:formatCode>
                <c:ptCount val="31"/>
                <c:pt idx="0">
                  <c:v>1</c:v>
                </c:pt>
                <c:pt idx="1">
                  <c:v>1.2</c:v>
                </c:pt>
                <c:pt idx="2">
                  <c:v>1.4</c:v>
                </c:pt>
                <c:pt idx="3">
                  <c:v>1.6</c:v>
                </c:pt>
                <c:pt idx="4">
                  <c:v>1.8</c:v>
                </c:pt>
                <c:pt idx="5">
                  <c:v>2</c:v>
                </c:pt>
                <c:pt idx="6">
                  <c:v>2.2000000000000002</c:v>
                </c:pt>
                <c:pt idx="7">
                  <c:v>2.4</c:v>
                </c:pt>
                <c:pt idx="8">
                  <c:v>2.6</c:v>
                </c:pt>
                <c:pt idx="9">
                  <c:v>2.8</c:v>
                </c:pt>
                <c:pt idx="10">
                  <c:v>3</c:v>
                </c:pt>
                <c:pt idx="11">
                  <c:v>3.2</c:v>
                </c:pt>
                <c:pt idx="12">
                  <c:v>3.4</c:v>
                </c:pt>
                <c:pt idx="13">
                  <c:v>3.6</c:v>
                </c:pt>
                <c:pt idx="14">
                  <c:v>3.8</c:v>
                </c:pt>
                <c:pt idx="15">
                  <c:v>4</c:v>
                </c:pt>
                <c:pt idx="16">
                  <c:v>4.2</c:v>
                </c:pt>
                <c:pt idx="17">
                  <c:v>4.4000000000000004</c:v>
                </c:pt>
                <c:pt idx="18">
                  <c:v>4.5999999999999996</c:v>
                </c:pt>
                <c:pt idx="19">
                  <c:v>4.8</c:v>
                </c:pt>
                <c:pt idx="20">
                  <c:v>5</c:v>
                </c:pt>
                <c:pt idx="21">
                  <c:v>5.2</c:v>
                </c:pt>
                <c:pt idx="22">
                  <c:v>5.4</c:v>
                </c:pt>
                <c:pt idx="23">
                  <c:v>5.6</c:v>
                </c:pt>
                <c:pt idx="24">
                  <c:v>5.8</c:v>
                </c:pt>
                <c:pt idx="25">
                  <c:v>6</c:v>
                </c:pt>
                <c:pt idx="26">
                  <c:v>6.2</c:v>
                </c:pt>
                <c:pt idx="27">
                  <c:v>6.4</c:v>
                </c:pt>
                <c:pt idx="28">
                  <c:v>6.6</c:v>
                </c:pt>
                <c:pt idx="29">
                  <c:v>6.8</c:v>
                </c:pt>
                <c:pt idx="30">
                  <c:v>7</c:v>
                </c:pt>
              </c:numCache>
            </c:numRef>
          </c:xVal>
          <c:yVal>
            <c:numRef>
              <c:f>Sheet2!$M$4:$M$34</c:f>
              <c:numCache>
                <c:formatCode>General</c:formatCode>
                <c:ptCount val="31"/>
                <c:pt idx="0">
                  <c:v>1309.1400000000001</c:v>
                </c:pt>
                <c:pt idx="1">
                  <c:v>1655.56</c:v>
                </c:pt>
                <c:pt idx="2">
                  <c:v>2137.7199999999998</c:v>
                </c:pt>
                <c:pt idx="3">
                  <c:v>2524.7199999999998</c:v>
                </c:pt>
                <c:pt idx="4">
                  <c:v>2803.95</c:v>
                </c:pt>
                <c:pt idx="5">
                  <c:v>2993.34</c:v>
                </c:pt>
                <c:pt idx="6">
                  <c:v>3114.7</c:v>
                </c:pt>
                <c:pt idx="7">
                  <c:v>3187.64</c:v>
                </c:pt>
                <c:pt idx="8">
                  <c:v>3229.17</c:v>
                </c:pt>
                <c:pt idx="9">
                  <c:v>3251.31</c:v>
                </c:pt>
                <c:pt idx="10">
                  <c:v>3261.47</c:v>
                </c:pt>
                <c:pt idx="11">
                  <c:v>3264.05</c:v>
                </c:pt>
                <c:pt idx="12">
                  <c:v>3261.67</c:v>
                </c:pt>
                <c:pt idx="13">
                  <c:v>3255.95</c:v>
                </c:pt>
                <c:pt idx="14">
                  <c:v>3247.91</c:v>
                </c:pt>
                <c:pt idx="15">
                  <c:v>3238.24</c:v>
                </c:pt>
                <c:pt idx="16">
                  <c:v>3227.38</c:v>
                </c:pt>
                <c:pt idx="17">
                  <c:v>3215</c:v>
                </c:pt>
                <c:pt idx="18">
                  <c:v>3203.3</c:v>
                </c:pt>
                <c:pt idx="19">
                  <c:v>3190.45</c:v>
                </c:pt>
                <c:pt idx="20">
                  <c:v>3177.25</c:v>
                </c:pt>
                <c:pt idx="21">
                  <c:v>3163.76</c:v>
                </c:pt>
                <c:pt idx="22">
                  <c:v>3150.06</c:v>
                </c:pt>
                <c:pt idx="23">
                  <c:v>3136.2</c:v>
                </c:pt>
                <c:pt idx="24">
                  <c:v>3122.21</c:v>
                </c:pt>
                <c:pt idx="25">
                  <c:v>3108.12</c:v>
                </c:pt>
                <c:pt idx="26">
                  <c:v>3093.95</c:v>
                </c:pt>
                <c:pt idx="27">
                  <c:v>3079.71</c:v>
                </c:pt>
                <c:pt idx="28">
                  <c:v>3065.43</c:v>
                </c:pt>
                <c:pt idx="29">
                  <c:v>3051.1</c:v>
                </c:pt>
                <c:pt idx="30">
                  <c:v>3036.73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959-453F-A142-CE08679DBA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26580848"/>
        <c:axId val="326579568"/>
      </c:scatterChart>
      <c:valAx>
        <c:axId val="3265808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O/F</a:t>
                </a:r>
                <a:r>
                  <a:rPr lang="en-US" sz="1600" baseline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[Mass ratio]</a:t>
                </a:r>
                <a:endParaRPr lang="en-US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6579568"/>
        <c:crosses val="autoZero"/>
        <c:crossBetween val="midCat"/>
      </c:valAx>
      <c:valAx>
        <c:axId val="326579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Adiabatic</a:t>
                </a:r>
                <a:r>
                  <a:rPr lang="en-US" sz="1600" baseline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Flame</a:t>
                </a:r>
              </a:p>
              <a:p>
                <a:pPr>
                  <a:defRPr/>
                </a:pPr>
                <a:r>
                  <a:rPr lang="en-US" sz="1600" baseline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Temperature [K]</a:t>
                </a:r>
                <a:r>
                  <a:rPr lang="en-US" sz="1400" baseline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658084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BBB675-9418-4C5C-86D6-602618989D40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05E9B2-94F6-46BE-96CF-12BBAAD9B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76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depth combustion &amp; thermo-chemistry education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test hardware for the propulsion testing complex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Increased test team safety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Better test hardware durability and longevity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05E9B2-94F6-46BE-96CF-12BBAAD9BE9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731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Initially a model of flame temperatures as well as reaction products was used to determine the best fuel gas to use for a scale test.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Then NASA CEA was employed to create a model of the flame temperature with mass O/F ratio.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05E9B2-94F6-46BE-96CF-12BBAAD9BE9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4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testing method used is scale gaseous burner testing with a converging-only combustion chamber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05E9B2-94F6-46BE-96CF-12BBAAD9BE9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551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7DE32-2B12-4FA3-A778-A97DC7575E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DA8692-DA76-467C-A17E-41CC72833D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46FE4F-000F-43D2-9C9E-8181404F0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CD293-DAF4-4D9D-BC48-4B5CD648F574}" type="datetime1">
              <a:rPr lang="en-US" smtClean="0"/>
              <a:t>4/8/2022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0BD848-BF6E-4719-84D1-A377FCD98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69DD8A-A324-483C-B6A8-1B99182C4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0D98-668E-4FD4-A295-6319858C2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215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9C124-2DE0-4F2F-9E40-C8D21D184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F70588-5B5B-4520-963C-3002A58229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E845F9-E906-4610-82AC-86275A90D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907A9-C5ED-443C-9271-5E9F7400CD6A}" type="datetime1">
              <a:rPr lang="en-US" smtClean="0"/>
              <a:t>4/8/2022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3C5C75-8AEB-49D5-9E3A-FF52AC183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B7CD30-510A-49B6-B1FB-B957B5098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0D98-668E-4FD4-A295-6319858C2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95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6BFDCA-65EF-4187-9917-4C0793F239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F65B47-8FBA-465F-94A6-3074B9E6C0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D8ABA-C084-43CF-AB0C-669FA14A0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7F90C-28AE-443E-8364-7A4619DB1F76}" type="datetime1">
              <a:rPr lang="en-US" smtClean="0"/>
              <a:t>4/8/2022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71E422-1BF5-4C73-ACC2-D0024B9A0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8FE14E-3255-4A18-8005-3D9FADE3D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0D98-668E-4FD4-A295-6319858C2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33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2E50C-0731-49A0-BBC7-6C345C219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9D1879-9136-47CD-9DD2-A44C7FE91A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9FDB5B-DDAF-4D2E-9D61-4E9838C40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61DCF-C9BC-47AF-8802-9EDCCA9D2265}" type="datetime1">
              <a:rPr lang="en-US" smtClean="0"/>
              <a:t>4/8/2022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241EB0-1A64-4CD7-8078-E51EA36D4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1CD524-2E22-49B9-8928-607FCAC81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365125"/>
            <a:ext cx="2743200" cy="365125"/>
          </a:xfrm>
        </p:spPr>
        <p:txBody>
          <a:bodyPr/>
          <a:lstStyle/>
          <a:p>
            <a:fld id="{D8EE0D98-668E-4FD4-A295-6319858C23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582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319EE-C2CF-45EF-ACAE-F5F81CA01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88FCD1-DBFE-4DD9-A7CA-D93E21A003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562FA-ACE3-4622-99D8-6727B16E2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A17B3-56DA-4F29-872C-B3C2B636899F}" type="datetime1">
              <a:rPr lang="en-US" smtClean="0"/>
              <a:t>4/8/2022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F3A2D-C966-44EA-A690-ED7DD8F53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BCBD74-7A9D-4077-AB65-45EDD1B28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0D98-668E-4FD4-A295-6319858C2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970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9B66B-6832-45AA-B6A2-D7918BE3A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423DB-B91F-4FF7-BB40-0C4AFD71C6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3CBC0D-2E4A-4DE9-85DE-8F13DDC109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1F1494-DF93-46C9-8890-8912B1706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AAF0A-6076-4416-952D-2C62442A65DC}" type="datetime1">
              <a:rPr lang="en-US" smtClean="0"/>
              <a:t>4/8/2022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DEC9D3-1A51-4F18-BD16-82B2731DE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2F1DE7-A015-4DE8-A3DA-24C30FA55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0D98-668E-4FD4-A295-6319858C2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690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F2E28-128E-4ECE-8738-40D7B6D7B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EFA89F-E2C4-440C-82D7-B4B37B7301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72419B-A292-460E-BD9B-55081D72E5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A1BC54-EB41-463F-A379-12D712E9B9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DB122B-C551-43FF-A4F9-E1438CED1A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5C128C-10FC-45EB-B393-83D8FD09F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67BD6-C19A-451F-8961-7DD2CA9BB7B5}" type="datetime1">
              <a:rPr lang="en-US" smtClean="0"/>
              <a:t>4/8/2022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5521E5-A83F-4648-A3DC-3D3DBF501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6BE597-7B99-4E67-9FA6-AD3851DBF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0D98-668E-4FD4-A295-6319858C2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288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94E09-D4DE-4F3F-A3A3-67A6F62A8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E5ED01-07D5-4E98-AC01-71C60622E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2A48A-09FD-4903-A7E2-269851D4EF1F}" type="datetime1">
              <a:rPr lang="en-US" smtClean="0"/>
              <a:t>4/8/2022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DB8293-6A37-4840-A9C2-DFF0D5D54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3D513B-AAD3-40E5-8E7E-47A72D673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0D98-668E-4FD4-A295-6319858C2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612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1C4BFB-3FBE-4E28-9F71-A2E0AD7A2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7744-5AC4-45FF-A367-C14A6E60E46F}" type="datetime1">
              <a:rPr lang="en-US" smtClean="0"/>
              <a:t>4/8/2022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29E5ED-83B1-44FD-95CF-840F136D5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108A7D-8C19-4562-B395-B9405B507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0D98-668E-4FD4-A295-6319858C2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292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2E243-DC4C-409B-9678-D6840BD4E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1AD600-5D78-4ACD-AB4F-2DE4C6999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BC5D48-DD8B-49FD-81E5-780F305F95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CE723F-8532-4E41-9393-C9CC440FB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0C022-2B29-46C3-9274-5B3D3D1B2266}" type="datetime1">
              <a:rPr lang="en-US" smtClean="0"/>
              <a:t>4/8/2022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98A650-9E83-4703-9745-C7AC3EF43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947628-DD05-4075-89F3-A6669410F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0D98-668E-4FD4-A295-6319858C2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879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7480E-7ED9-4387-B118-A2E5E9A0D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AFC5AC-67EA-4DDD-91A0-6F8DD21DEF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DC6FE1-87EA-488A-A87E-DF898898FD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EA1BC9-A341-4673-9C3F-4B6E3043D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52177-E564-4F8C-8123-96F20190D5F1}" type="datetime1">
              <a:rPr lang="en-US" smtClean="0"/>
              <a:t>4/8/2022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9A9D44-9925-45C6-B03D-DC7C11DFA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FD330A-22DC-454F-8658-1DC417388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0D98-668E-4FD4-A295-6319858C2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653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1A6EC6-416E-478F-83B4-221F4748D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2DAA35-C014-417F-B8DD-DAC721A522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C38A6-1B48-4EBA-B9E9-C071C3D9ED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120BF3-07CD-4239-B6D4-BD2AA75DC973}" type="datetime1">
              <a:rPr lang="en-US" smtClean="0"/>
              <a:t>4/8/2022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2226B4-117D-4D85-B464-E7D2117A9F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AF1979-70E5-4EB1-A334-C4B495A342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E0D98-668E-4FD4-A295-6319858C2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189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EFC8E-D5A1-4C11-B38B-1E5D812476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7357" y="637858"/>
            <a:ext cx="10798436" cy="183147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Effects of Equivalence Ratio 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uring Shutdown of a Rocket Engine on Hardware 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ongevity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2E720E-2E97-45E6-BE61-6674228970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734720"/>
            <a:ext cx="9144000" cy="176461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Benjamin Black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Dr. Elliott Bryner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 Arizona Space Grant Symposium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April 23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2022</a:t>
            </a:r>
          </a:p>
        </p:txBody>
      </p:sp>
      <p:pic>
        <p:nvPicPr>
          <p:cNvPr id="8" name="Picture 2" descr="NASA Insignia Color">
            <a:extLst>
              <a:ext uri="{FF2B5EF4-FFF2-40B4-BE49-F238E27FC236}">
                <a16:creationId xmlns:a16="http://schemas.microsoft.com/office/drawing/2014/main" id="{C5B96544-397C-4FBA-8DCE-B5716E19F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764722"/>
            <a:ext cx="1714500" cy="180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AZSGC_sunset">
            <a:extLst>
              <a:ext uri="{FF2B5EF4-FFF2-40B4-BE49-F238E27FC236}">
                <a16:creationId xmlns:a16="http://schemas.microsoft.com/office/drawing/2014/main" id="{01FFF393-2AC0-4F1B-B56A-43545FF1E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t="2715" r="13370" b="1530"/>
          <a:stretch>
            <a:fillRect/>
          </a:stretch>
        </p:blipFill>
        <p:spPr bwMode="auto">
          <a:xfrm>
            <a:off x="10808698" y="4589462"/>
            <a:ext cx="1154702" cy="1981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17199660-564E-4F23-821C-A8829032E1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898" y="4944968"/>
            <a:ext cx="3151413" cy="1445448"/>
          </a:xfrm>
          <a:prstGeom prst="rect">
            <a:avLst/>
          </a:prstGeom>
        </p:spPr>
      </p:pic>
      <p:pic>
        <p:nvPicPr>
          <p:cNvPr id="1026" name="Picture 2" descr="Embry-Riddle Prescott Logo (Page 3) - Line.17QQ.com">
            <a:extLst>
              <a:ext uri="{FF2B5EF4-FFF2-40B4-BE49-F238E27FC236}">
                <a16:creationId xmlns:a16="http://schemas.microsoft.com/office/drawing/2014/main" id="{3C31D143-1EEA-4B23-9359-E8D6F8761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575" y="5115242"/>
            <a:ext cx="4124325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7B1DDE-4151-4FF2-8E60-D1EEFC0C2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0D98-668E-4FD4-A295-6319858C23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2786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F1264-C34C-4E7C-BF15-2E2624763E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12843"/>
            <a:ext cx="10515600" cy="49918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Appendix A: CEA Entry Parameters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Rocket Engine approximation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 PSIA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Pure O2, Pure C3H8 (Propane)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O/F mass ratio from 1-7 by 0.2 steps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Area Contraction Ratio of 56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Area Expansion Ratio of 1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Shifting Equilibrium Expansion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Mdot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/Area of .002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lbm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/s*in^2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6" descr="nasa-logo">
            <a:extLst>
              <a:ext uri="{FF2B5EF4-FFF2-40B4-BE49-F238E27FC236}">
                <a16:creationId xmlns:a16="http://schemas.microsoft.com/office/drawing/2014/main" id="{F79AB0B3-A118-4E02-8EAC-5541C63E7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9" y="5618162"/>
            <a:ext cx="1289050" cy="110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ZSGC_sunset">
            <a:extLst>
              <a:ext uri="{FF2B5EF4-FFF2-40B4-BE49-F238E27FC236}">
                <a16:creationId xmlns:a16="http://schemas.microsoft.com/office/drawing/2014/main" id="{9A91142C-DC62-42CC-816C-ADD087970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t="2715" r="13370" b="1530"/>
          <a:stretch>
            <a:fillRect/>
          </a:stretch>
        </p:blipFill>
        <p:spPr bwMode="auto">
          <a:xfrm>
            <a:off x="11103679" y="5078299"/>
            <a:ext cx="957692" cy="164317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Embry-Riddle Prescott Logo (Page 3) - Line.17QQ.com">
            <a:extLst>
              <a:ext uri="{FF2B5EF4-FFF2-40B4-BE49-F238E27FC236}">
                <a16:creationId xmlns:a16="http://schemas.microsoft.com/office/drawing/2014/main" id="{9233358A-4AD1-433F-89F8-24E49B752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750" y="5861847"/>
            <a:ext cx="2352500" cy="630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09F6CF-026B-4E39-B462-0CE7C3B6C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0D98-668E-4FD4-A295-6319858C230E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2728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BF289-A4DF-4A94-A857-476A27E30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Appendix B: General Trends</a:t>
            </a:r>
          </a:p>
        </p:txBody>
      </p:sp>
      <p:pic>
        <p:nvPicPr>
          <p:cNvPr id="7" name="Picture 6" descr="nasa-logo">
            <a:extLst>
              <a:ext uri="{FF2B5EF4-FFF2-40B4-BE49-F238E27FC236}">
                <a16:creationId xmlns:a16="http://schemas.microsoft.com/office/drawing/2014/main" id="{3F7443D4-AA4C-4994-BB79-B24948F98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9" y="5618162"/>
            <a:ext cx="1289050" cy="110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AZSGC_sunset">
            <a:extLst>
              <a:ext uri="{FF2B5EF4-FFF2-40B4-BE49-F238E27FC236}">
                <a16:creationId xmlns:a16="http://schemas.microsoft.com/office/drawing/2014/main" id="{E28A1DF6-A2EC-41EA-A74A-34EBFABF7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t="2715" r="13370" b="1530"/>
          <a:stretch>
            <a:fillRect/>
          </a:stretch>
        </p:blipFill>
        <p:spPr bwMode="auto">
          <a:xfrm>
            <a:off x="11103679" y="5078299"/>
            <a:ext cx="957692" cy="164317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Embry-Riddle Prescott Logo (Page 3) - Line.17QQ.com">
            <a:extLst>
              <a:ext uri="{FF2B5EF4-FFF2-40B4-BE49-F238E27FC236}">
                <a16:creationId xmlns:a16="http://schemas.microsoft.com/office/drawing/2014/main" id="{D5443443-FB9D-44D1-A599-21EDD2812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750" y="5899887"/>
            <a:ext cx="2352500" cy="630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659094-D4F1-4F92-93FC-A6CBC5328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0D98-668E-4FD4-A295-6319858C230E}" type="slidenum">
              <a:rPr lang="en-US" smtClean="0"/>
              <a:t>11</a:t>
            </a:fld>
            <a:endParaRPr lang="en-U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FDD3A4C-D6BF-4025-935B-44042B6C51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5004462"/>
              </p:ext>
            </p:extLst>
          </p:nvPr>
        </p:nvGraphicFramePr>
        <p:xfrm>
          <a:off x="1419679" y="1518249"/>
          <a:ext cx="9173559" cy="3989239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926317">
                  <a:extLst>
                    <a:ext uri="{9D8B030D-6E8A-4147-A177-3AD203B41FA5}">
                      <a16:colId xmlns:a16="http://schemas.microsoft.com/office/drawing/2014/main" val="1602172369"/>
                    </a:ext>
                  </a:extLst>
                </a:gridCol>
                <a:gridCol w="2702784">
                  <a:extLst>
                    <a:ext uri="{9D8B030D-6E8A-4147-A177-3AD203B41FA5}">
                      <a16:colId xmlns:a16="http://schemas.microsoft.com/office/drawing/2014/main" val="722713714"/>
                    </a:ext>
                  </a:extLst>
                </a:gridCol>
                <a:gridCol w="2794630">
                  <a:extLst>
                    <a:ext uri="{9D8B030D-6E8A-4147-A177-3AD203B41FA5}">
                      <a16:colId xmlns:a16="http://schemas.microsoft.com/office/drawing/2014/main" val="1048697649"/>
                    </a:ext>
                  </a:extLst>
                </a:gridCol>
                <a:gridCol w="2749828">
                  <a:extLst>
                    <a:ext uri="{9D8B030D-6E8A-4147-A177-3AD203B41FA5}">
                      <a16:colId xmlns:a16="http://schemas.microsoft.com/office/drawing/2014/main" val="3916788098"/>
                    </a:ext>
                  </a:extLst>
                </a:gridCol>
              </a:tblGrid>
              <a:tr h="17242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90" marR="5719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Fuel-Rich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90" marR="5719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Ox-Rich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90" marR="5719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Simultaneous 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90" marR="57190" marT="0" marB="0"/>
                </a:tc>
                <a:extLst>
                  <a:ext uri="{0D108BD9-81ED-4DB2-BD59-A6C34878D82A}">
                    <a16:rowId xmlns:a16="http://schemas.microsoft.com/office/drawing/2014/main" val="1113381295"/>
                  </a:ext>
                </a:extLst>
              </a:tr>
              <a:tr h="110903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Pros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90" marR="5719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Cooler- The flame is generally fuel rich to begin with so, this prevents passing through an equivalence ratio of 1.</a:t>
                      </a:r>
                      <a:endParaRPr lang="en-US" sz="90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90" marR="5719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Safer- No risk of cryogenic propellants staying long enough to pose a hazard.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90" marR="5719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Easy- Shut both fuel and Ox off together and let the purge sort it out.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90" marR="57190" marT="0" marB="0"/>
                </a:tc>
                <a:extLst>
                  <a:ext uri="{0D108BD9-81ED-4DB2-BD59-A6C34878D82A}">
                    <a16:rowId xmlns:a16="http://schemas.microsoft.com/office/drawing/2014/main" val="2215793899"/>
                  </a:ext>
                </a:extLst>
              </a:tr>
              <a:tr h="270777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Cons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90" marR="5719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Dirty- Causes ‘coking’ of the engine.</a:t>
                      </a:r>
                      <a:endParaRPr lang="en-US" sz="90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90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Risk Unburned Fuel- There is a risk of unburned propellant being present as test team approaches posttest and causing an air-fuel explosion.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90" marR="5719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Hotter- Passing from fuel-rich to Ox rich may cause a momentary spike in chamber temperature and pressure which damages or degrades the test article.</a:t>
                      </a:r>
                      <a:endParaRPr lang="en-US" sz="90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90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Ox Damage- A high temperature, oxygen-rich environment tends to oxidize materials rapidly, damaging components.</a:t>
                      </a:r>
                      <a:endParaRPr lang="en-US" sz="90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90" marR="5719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Hotter- Because the flow of propellant is now governed by purge pressure and injector geometry Ox will purge faster and create a temperature spike.</a:t>
                      </a:r>
                      <a:endParaRPr lang="en-US" sz="900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Combustion instability- Because of the loss of flow control the combustion also becomes unstable and causes significant resonance or “popping”.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90" marR="57190" marT="0" marB="0"/>
                </a:tc>
                <a:extLst>
                  <a:ext uri="{0D108BD9-81ED-4DB2-BD59-A6C34878D82A}">
                    <a16:rowId xmlns:a16="http://schemas.microsoft.com/office/drawing/2014/main" val="41034719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2260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BF289-A4DF-4A94-A857-476A27E30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20B71-A701-49C9-B080-188D4E4E63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444443"/>
            <a:ext cx="4311770" cy="4732520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During shutdown, oxidizer and fuel flow varies widely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causes the temperature to spike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also causes rapid pressure fluctuations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Unpredictable and extreme conditions in the engine lead to damage</a:t>
            </a:r>
          </a:p>
        </p:txBody>
      </p:sp>
      <p:pic>
        <p:nvPicPr>
          <p:cNvPr id="7" name="Picture 6" descr="nasa-logo">
            <a:extLst>
              <a:ext uri="{FF2B5EF4-FFF2-40B4-BE49-F238E27FC236}">
                <a16:creationId xmlns:a16="http://schemas.microsoft.com/office/drawing/2014/main" id="{3F7443D4-AA4C-4994-BB79-B24948F98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9" y="5618162"/>
            <a:ext cx="1289050" cy="110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AZSGC_sunset">
            <a:extLst>
              <a:ext uri="{FF2B5EF4-FFF2-40B4-BE49-F238E27FC236}">
                <a16:creationId xmlns:a16="http://schemas.microsoft.com/office/drawing/2014/main" id="{E28A1DF6-A2EC-41EA-A74A-34EBFABF7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t="2715" r="13370" b="1530"/>
          <a:stretch>
            <a:fillRect/>
          </a:stretch>
        </p:blipFill>
        <p:spPr bwMode="auto">
          <a:xfrm>
            <a:off x="11103679" y="5078299"/>
            <a:ext cx="957692" cy="164317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 bowl of soup&#10;&#10;Description automatically generated with low confidence">
            <a:extLst>
              <a:ext uri="{FF2B5EF4-FFF2-40B4-BE49-F238E27FC236}">
                <a16:creationId xmlns:a16="http://schemas.microsoft.com/office/drawing/2014/main" id="{9B9839E9-EFDB-47AB-A3A7-EA4FE216B1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3" r="2254" b="2512"/>
          <a:stretch/>
        </p:blipFill>
        <p:spPr>
          <a:xfrm>
            <a:off x="5701855" y="1027906"/>
            <a:ext cx="4546474" cy="45902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2" descr="Embry-Riddle Prescott Logo (Page 3) - Line.17QQ.com">
            <a:extLst>
              <a:ext uri="{FF2B5EF4-FFF2-40B4-BE49-F238E27FC236}">
                <a16:creationId xmlns:a16="http://schemas.microsoft.com/office/drawing/2014/main" id="{D5443443-FB9D-44D1-A599-21EDD2812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750" y="5899887"/>
            <a:ext cx="2352500" cy="630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659094-D4F1-4F92-93FC-A6CBC5328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0D98-668E-4FD4-A295-6319858C230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991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1C2C1-DB1B-454C-B38B-296BD6304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Testing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4FEF49-3F80-4CD4-A121-8069BCCB65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9226"/>
            <a:ext cx="5257800" cy="3812041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Isolate the events that contribute to temperature and pressure fluctuations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Determine the exact sequence of events to prevent these conditions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Implement on full scale engines</a:t>
            </a:r>
          </a:p>
        </p:txBody>
      </p:sp>
      <p:pic>
        <p:nvPicPr>
          <p:cNvPr id="6" name="Picture 6" descr="nasa-logo">
            <a:extLst>
              <a:ext uri="{FF2B5EF4-FFF2-40B4-BE49-F238E27FC236}">
                <a16:creationId xmlns:a16="http://schemas.microsoft.com/office/drawing/2014/main" id="{6383C599-9248-4911-857B-EABA6E328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9" y="5618162"/>
            <a:ext cx="1289050" cy="110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AZSGC_sunset">
            <a:extLst>
              <a:ext uri="{FF2B5EF4-FFF2-40B4-BE49-F238E27FC236}">
                <a16:creationId xmlns:a16="http://schemas.microsoft.com/office/drawing/2014/main" id="{AF54000E-146B-4385-8839-AB82B813E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t="2715" r="13370" b="1530"/>
          <a:stretch>
            <a:fillRect/>
          </a:stretch>
        </p:blipFill>
        <p:spPr bwMode="auto">
          <a:xfrm>
            <a:off x="11103679" y="5078299"/>
            <a:ext cx="957692" cy="164317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Embry-Riddle Prescott Logo (Page 3) - Line.17QQ.com">
            <a:extLst>
              <a:ext uri="{FF2B5EF4-FFF2-40B4-BE49-F238E27FC236}">
                <a16:creationId xmlns:a16="http://schemas.microsoft.com/office/drawing/2014/main" id="{FF638600-9B73-4A9F-90CE-D702007A9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750" y="5861847"/>
            <a:ext cx="2352500" cy="630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Kairos Hot Fire 021321_1">
            <a:hlinkClick r:id="" action="ppaction://media"/>
            <a:extLst>
              <a:ext uri="{FF2B5EF4-FFF2-40B4-BE49-F238E27FC236}">
                <a16:creationId xmlns:a16="http://schemas.microsoft.com/office/drawing/2014/main" id="{59DF616B-657A-4945-8CD2-DDC0EF9276A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4579" end="2772.708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0" y="919324"/>
            <a:ext cx="4698838" cy="46988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89366F-B4EE-4731-AAF5-69E6ABD0E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0D98-668E-4FD4-A295-6319858C230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627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227B9-D8C5-43F6-8F92-383E13054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0D820-467F-4846-9A4E-C3917E0EA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2749"/>
            <a:ext cx="5257800" cy="435133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6" descr="nasa-logo">
            <a:extLst>
              <a:ext uri="{FF2B5EF4-FFF2-40B4-BE49-F238E27FC236}">
                <a16:creationId xmlns:a16="http://schemas.microsoft.com/office/drawing/2014/main" id="{84FF8D3A-26E0-4E92-8A24-606A97925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9" y="5618162"/>
            <a:ext cx="1289050" cy="110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AZSGC_sunset">
            <a:extLst>
              <a:ext uri="{FF2B5EF4-FFF2-40B4-BE49-F238E27FC236}">
                <a16:creationId xmlns:a16="http://schemas.microsoft.com/office/drawing/2014/main" id="{B53A6CB1-9841-4F32-ADEE-E85D3A2F4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t="2715" r="13370" b="1530"/>
          <a:stretch>
            <a:fillRect/>
          </a:stretch>
        </p:blipFill>
        <p:spPr bwMode="auto">
          <a:xfrm>
            <a:off x="11103679" y="5078299"/>
            <a:ext cx="957692" cy="164317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Embry-Riddle Prescott Logo (Page 3) - Line.17QQ.com">
            <a:extLst>
              <a:ext uri="{FF2B5EF4-FFF2-40B4-BE49-F238E27FC236}">
                <a16:creationId xmlns:a16="http://schemas.microsoft.com/office/drawing/2014/main" id="{853AA7A6-3AA2-4AAF-8430-41749CE50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750" y="5861847"/>
            <a:ext cx="2352500" cy="630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Janus_10_sec-1">
            <a:hlinkClick r:id="" action="ppaction://media"/>
            <a:extLst>
              <a:ext uri="{FF2B5EF4-FFF2-40B4-BE49-F238E27FC236}">
                <a16:creationId xmlns:a16="http://schemas.microsoft.com/office/drawing/2014/main" id="{F8CD2BE8-724C-47FB-B5F0-3F0DE18969A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251" end="100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28316" y="1422178"/>
            <a:ext cx="7135368" cy="40136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C12C4B-3072-443E-9A14-F7FCA8A44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0D98-668E-4FD4-A295-6319858C230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37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7858B-F3C5-433E-B79B-9330B4E1C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</a:p>
        </p:txBody>
      </p:sp>
      <p:pic>
        <p:nvPicPr>
          <p:cNvPr id="6" name="Picture 6" descr="nasa-logo">
            <a:extLst>
              <a:ext uri="{FF2B5EF4-FFF2-40B4-BE49-F238E27FC236}">
                <a16:creationId xmlns:a16="http://schemas.microsoft.com/office/drawing/2014/main" id="{6EA43D4C-6115-4899-8313-4B012BD0A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9" y="5618162"/>
            <a:ext cx="1289050" cy="110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AZSGC_sunset">
            <a:extLst>
              <a:ext uri="{FF2B5EF4-FFF2-40B4-BE49-F238E27FC236}">
                <a16:creationId xmlns:a16="http://schemas.microsoft.com/office/drawing/2014/main" id="{07E9D9DA-9D70-4794-BBCC-031BF8EF3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t="2715" r="13370" b="1530"/>
          <a:stretch>
            <a:fillRect/>
          </a:stretch>
        </p:blipFill>
        <p:spPr bwMode="auto">
          <a:xfrm>
            <a:off x="11103679" y="5078299"/>
            <a:ext cx="957692" cy="164317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Embry-Riddle Prescott Logo (Page 3) - Line.17QQ.com">
            <a:extLst>
              <a:ext uri="{FF2B5EF4-FFF2-40B4-BE49-F238E27FC236}">
                <a16:creationId xmlns:a16="http://schemas.microsoft.com/office/drawing/2014/main" id="{F4845966-7B12-4084-947E-A1212C737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750" y="5861847"/>
            <a:ext cx="2352500" cy="630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1A504031-12BE-4BCA-80FE-475E8982320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7783051"/>
              </p:ext>
            </p:extLst>
          </p:nvPr>
        </p:nvGraphicFramePr>
        <p:xfrm>
          <a:off x="1213747" y="1532640"/>
          <a:ext cx="9672789" cy="40855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87CB9C31-71B1-4449-8D9D-CD64808DC5A6}"/>
              </a:ext>
            </a:extLst>
          </p:cNvPr>
          <p:cNvSpPr txBox="1"/>
          <p:nvPr/>
        </p:nvSpPr>
        <p:spPr>
          <a:xfrm>
            <a:off x="1213747" y="5341162"/>
            <a:ext cx="19915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NASA CEA Analysis Results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921250-9F1F-4B86-A27E-026B0B2AA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0D98-668E-4FD4-A295-6319858C230E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8715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7858B-F3C5-433E-B79B-9330B4E1C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</a:p>
        </p:txBody>
      </p:sp>
      <p:pic>
        <p:nvPicPr>
          <p:cNvPr id="6" name="Picture 6" descr="nasa-logo">
            <a:extLst>
              <a:ext uri="{FF2B5EF4-FFF2-40B4-BE49-F238E27FC236}">
                <a16:creationId xmlns:a16="http://schemas.microsoft.com/office/drawing/2014/main" id="{6EA43D4C-6115-4899-8313-4B012BD0A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9" y="5618162"/>
            <a:ext cx="1289050" cy="110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AZSGC_sunset">
            <a:extLst>
              <a:ext uri="{FF2B5EF4-FFF2-40B4-BE49-F238E27FC236}">
                <a16:creationId xmlns:a16="http://schemas.microsoft.com/office/drawing/2014/main" id="{07E9D9DA-9D70-4794-BBCC-031BF8EF3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t="2715" r="13370" b="1530"/>
          <a:stretch>
            <a:fillRect/>
          </a:stretch>
        </p:blipFill>
        <p:spPr bwMode="auto">
          <a:xfrm>
            <a:off x="11103679" y="5078299"/>
            <a:ext cx="957692" cy="164317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Embry-Riddle Prescott Logo (Page 3) - Line.17QQ.com">
            <a:extLst>
              <a:ext uri="{FF2B5EF4-FFF2-40B4-BE49-F238E27FC236}">
                <a16:creationId xmlns:a16="http://schemas.microsoft.com/office/drawing/2014/main" id="{F4845966-7B12-4084-947E-A1212C737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750" y="5861847"/>
            <a:ext cx="2352500" cy="630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5405C5EA-B0B3-476C-8D6D-D4093403178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2" t="4414" r="4930" b="5015"/>
          <a:stretch/>
        </p:blipFill>
        <p:spPr bwMode="auto">
          <a:xfrm>
            <a:off x="838200" y="1434769"/>
            <a:ext cx="5489448" cy="36780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2FD1E3-D7C5-4991-96FA-1D99E85BC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0D98-668E-4FD4-A295-6319858C230E}" type="slidenum">
              <a:rPr lang="en-US" smtClean="0"/>
              <a:t>6</a:t>
            </a:fld>
            <a:endParaRPr lang="en-US" dirty="0"/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5BED978B-537E-44A4-AF98-EFB751EC845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066285"/>
              </p:ext>
            </p:extLst>
          </p:nvPr>
        </p:nvGraphicFramePr>
        <p:xfrm>
          <a:off x="6429897" y="1415098"/>
          <a:ext cx="4821654" cy="37259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Acrobat Document" r:id="rId8" imgW="6035040" imgH="4663299" progId="Acrobat.Document.DC">
                  <p:embed/>
                </p:oleObj>
              </mc:Choice>
              <mc:Fallback>
                <p:oleObj name="Acrobat Document" r:id="rId8" imgW="6035040" imgH="4663299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429897" y="1415098"/>
                        <a:ext cx="4821654" cy="37259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40207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484F3-575E-447C-AA58-3CC1D2BBF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Future Progress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8F8D3-837D-434B-BE64-08E5D166AE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3523615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Finish the manufacturing and assembly of the gaseous scale testing fixture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Conduct testing and analyze data for scalable outcomes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Verify results at full scale on the Kairos liquid rocket engine</a:t>
            </a:r>
          </a:p>
        </p:txBody>
      </p:sp>
      <p:pic>
        <p:nvPicPr>
          <p:cNvPr id="6" name="Picture 6" descr="nasa-logo">
            <a:extLst>
              <a:ext uri="{FF2B5EF4-FFF2-40B4-BE49-F238E27FC236}">
                <a16:creationId xmlns:a16="http://schemas.microsoft.com/office/drawing/2014/main" id="{FF8F0063-AEB4-42F0-ABEF-656F22AB6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9" y="5618162"/>
            <a:ext cx="1289050" cy="110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AZSGC_sunset">
            <a:extLst>
              <a:ext uri="{FF2B5EF4-FFF2-40B4-BE49-F238E27FC236}">
                <a16:creationId xmlns:a16="http://schemas.microsoft.com/office/drawing/2014/main" id="{0D1ED8C8-BEE5-449F-8093-CCF7A5F40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t="2715" r="13370" b="1530"/>
          <a:stretch>
            <a:fillRect/>
          </a:stretch>
        </p:blipFill>
        <p:spPr bwMode="auto">
          <a:xfrm>
            <a:off x="11103679" y="5078299"/>
            <a:ext cx="957692" cy="164317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Embry-Riddle Prescott Logo (Page 3) - Line.17QQ.com">
            <a:extLst>
              <a:ext uri="{FF2B5EF4-FFF2-40B4-BE49-F238E27FC236}">
                <a16:creationId xmlns:a16="http://schemas.microsoft.com/office/drawing/2014/main" id="{C8ED00AB-C41C-43D6-8C03-A142496ED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750" y="5861847"/>
            <a:ext cx="2352500" cy="630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icture containing text, ground, outdoor&#10;&#10;Description automatically generated">
            <a:extLst>
              <a:ext uri="{FF2B5EF4-FFF2-40B4-BE49-F238E27FC236}">
                <a16:creationId xmlns:a16="http://schemas.microsoft.com/office/drawing/2014/main" id="{9A8B4BB2-E430-4778-9F57-F275D8DDC4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0"/>
          <a:stretch/>
        </p:blipFill>
        <p:spPr>
          <a:xfrm>
            <a:off x="6737590" y="730250"/>
            <a:ext cx="3686175" cy="48879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817B60-1800-4C8C-A8E1-7E77E6CD4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0D98-668E-4FD4-A295-6319858C230E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918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484F3-575E-447C-AA58-3CC1D2BBF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8F8D3-837D-434B-BE64-08E5D166AE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Arizona Space Grant through the Undergraduate Research Institute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students Rocket Development Lab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Rocket Development Fund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College of Engineering at Embry-Riddle Aeronautical University – Prescott</a:t>
            </a:r>
          </a:p>
          <a:p>
            <a:endParaRPr lang="en-US" dirty="0"/>
          </a:p>
        </p:txBody>
      </p:sp>
      <p:pic>
        <p:nvPicPr>
          <p:cNvPr id="6" name="Picture 6" descr="nasa-logo">
            <a:extLst>
              <a:ext uri="{FF2B5EF4-FFF2-40B4-BE49-F238E27FC236}">
                <a16:creationId xmlns:a16="http://schemas.microsoft.com/office/drawing/2014/main" id="{FF8F0063-AEB4-42F0-ABEF-656F22AB6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9" y="5618162"/>
            <a:ext cx="1289050" cy="110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AZSGC_sunset">
            <a:extLst>
              <a:ext uri="{FF2B5EF4-FFF2-40B4-BE49-F238E27FC236}">
                <a16:creationId xmlns:a16="http://schemas.microsoft.com/office/drawing/2014/main" id="{0D1ED8C8-BEE5-449F-8093-CCF7A5F40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t="2715" r="13370" b="1530"/>
          <a:stretch>
            <a:fillRect/>
          </a:stretch>
        </p:blipFill>
        <p:spPr bwMode="auto">
          <a:xfrm>
            <a:off x="11103679" y="5078299"/>
            <a:ext cx="957692" cy="164317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Embry-Riddle Prescott Logo (Page 3) - Line.17QQ.com">
            <a:extLst>
              <a:ext uri="{FF2B5EF4-FFF2-40B4-BE49-F238E27FC236}">
                <a16:creationId xmlns:a16="http://schemas.microsoft.com/office/drawing/2014/main" id="{C8ED00AB-C41C-43D6-8C03-A142496ED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750" y="5861847"/>
            <a:ext cx="2352500" cy="630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2A7A2D-DBD0-49A6-955E-F1F8FD23F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0D98-668E-4FD4-A295-6319858C230E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147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F1264-C34C-4E7C-BF15-2E2624763E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 for                Listening</a:t>
            </a:r>
          </a:p>
          <a:p>
            <a:pPr marL="0" indent="0">
              <a:buNone/>
            </a:pPr>
            <a:endParaRPr lang="en-US" sz="5400" dirty="0"/>
          </a:p>
          <a:p>
            <a:pPr marL="0" indent="0">
              <a:buNone/>
            </a:pP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Questions?</a:t>
            </a:r>
          </a:p>
        </p:txBody>
      </p:sp>
      <p:pic>
        <p:nvPicPr>
          <p:cNvPr id="5" name="Picture 6" descr="nasa-logo">
            <a:extLst>
              <a:ext uri="{FF2B5EF4-FFF2-40B4-BE49-F238E27FC236}">
                <a16:creationId xmlns:a16="http://schemas.microsoft.com/office/drawing/2014/main" id="{F79AB0B3-A118-4E02-8EAC-5541C63E7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9" y="5618162"/>
            <a:ext cx="1289050" cy="110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ZSGC_sunset">
            <a:extLst>
              <a:ext uri="{FF2B5EF4-FFF2-40B4-BE49-F238E27FC236}">
                <a16:creationId xmlns:a16="http://schemas.microsoft.com/office/drawing/2014/main" id="{9A91142C-DC62-42CC-816C-ADD087970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t="2715" r="13370" b="1530"/>
          <a:stretch>
            <a:fillRect/>
          </a:stretch>
        </p:blipFill>
        <p:spPr bwMode="auto">
          <a:xfrm>
            <a:off x="11103679" y="5078299"/>
            <a:ext cx="957692" cy="164317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Embry-Riddle Prescott Logo (Page 3) - Line.17QQ.com">
            <a:extLst>
              <a:ext uri="{FF2B5EF4-FFF2-40B4-BE49-F238E27FC236}">
                <a16:creationId xmlns:a16="http://schemas.microsoft.com/office/drawing/2014/main" id="{9233358A-4AD1-433F-89F8-24E49B752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750" y="5861847"/>
            <a:ext cx="2352500" cy="630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99F09F-4ADE-4FBB-9EE3-C9B1DFAC9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0D98-668E-4FD4-A295-6319858C230E}" type="slidenum">
              <a:rPr lang="en-US" smtClean="0"/>
              <a:t>9</a:t>
            </a:fld>
            <a:endParaRPr lang="en-US" dirty="0"/>
          </a:p>
        </p:txBody>
      </p:sp>
      <p:pic>
        <p:nvPicPr>
          <p:cNvPr id="8" name="Picture 7" descr="A group of people posing for a photo in front of a small tent&#10;&#10;Description automatically generated with low confidence">
            <a:extLst>
              <a:ext uri="{FF2B5EF4-FFF2-40B4-BE49-F238E27FC236}">
                <a16:creationId xmlns:a16="http://schemas.microsoft.com/office/drawing/2014/main" id="{9963994D-8EA9-4E10-96AF-71C3711272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251" y="987428"/>
            <a:ext cx="5421549" cy="40661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20596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2552</TotalTime>
  <Words>524</Words>
  <Application>Microsoft Office PowerPoint</Application>
  <PresentationFormat>Widescreen</PresentationFormat>
  <Paragraphs>85</Paragraphs>
  <Slides>11</Slides>
  <Notes>3</Notes>
  <HiddenSlides>0</HiddenSlides>
  <MMClips>2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Adobe Acrobat Document</vt:lpstr>
      <vt:lpstr>The Effects of Equivalence Ratio During Shutdown of a Rocket Engine on Hardware Longevity</vt:lpstr>
      <vt:lpstr>The Problem</vt:lpstr>
      <vt:lpstr>Testing Goals</vt:lpstr>
      <vt:lpstr>Benefits</vt:lpstr>
      <vt:lpstr>Methods</vt:lpstr>
      <vt:lpstr>Methods</vt:lpstr>
      <vt:lpstr>Future Progress</vt:lpstr>
      <vt:lpstr>Acknowledgements</vt:lpstr>
      <vt:lpstr>PowerPoint Presentation</vt:lpstr>
      <vt:lpstr>PowerPoint Presentation</vt:lpstr>
      <vt:lpstr>Appendix B: General Trends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effects of Equivalence Ratio during shutdown of a rocket engine on hardware longevity</dc:title>
  <dc:creator>2btblack@gmail.com</dc:creator>
  <cp:lastModifiedBy>2btblack@gmail.com</cp:lastModifiedBy>
  <cp:revision>40</cp:revision>
  <dcterms:created xsi:type="dcterms:W3CDTF">2021-04-08T01:39:08Z</dcterms:created>
  <dcterms:modified xsi:type="dcterms:W3CDTF">2022-04-09T04:52:19Z</dcterms:modified>
</cp:coreProperties>
</file>